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68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701" autoAdjust="0"/>
  </p:normalViewPr>
  <p:slideViewPr>
    <p:cSldViewPr snapToGrid="0" showGuides="1">
      <p:cViewPr varScale="1">
        <p:scale>
          <a:sx n="73" d="100"/>
          <a:sy n="73" d="100"/>
        </p:scale>
        <p:origin x="5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08.11.2018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copus.com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webofknowledge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ciencedirect.com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61110" y="2292094"/>
            <a:ext cx="5971496" cy="1718797"/>
          </a:xfrm>
        </p:spPr>
        <p:txBody>
          <a:bodyPr rtlCol="0" anchor="ctr">
            <a:normAutofit/>
          </a:bodyPr>
          <a:lstStyle/>
          <a:p>
            <a:pPr rtl="0"/>
            <a:r>
              <a:rPr lang="ru-RU" sz="3200" dirty="0" smtClean="0"/>
              <a:t>Регистрация в системах </a:t>
            </a:r>
            <a:r>
              <a:rPr lang="en-US" sz="3200" dirty="0" smtClean="0">
                <a:solidFill>
                  <a:srgbClr val="00B0F0"/>
                </a:solidFill>
              </a:rPr>
              <a:t>Science direct </a:t>
            </a:r>
            <a:r>
              <a:rPr lang="en-US" sz="3200" dirty="0" smtClean="0"/>
              <a:t>&amp; </a:t>
            </a:r>
            <a:r>
              <a:rPr lang="en-US" sz="3200" dirty="0" smtClean="0">
                <a:solidFill>
                  <a:srgbClr val="FFC000"/>
                </a:solidFill>
              </a:rPr>
              <a:t>Scopus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&amp; </a:t>
            </a:r>
            <a:r>
              <a:rPr lang="en-US" sz="3200" dirty="0" smtClean="0">
                <a:solidFill>
                  <a:srgbClr val="00B050"/>
                </a:solidFill>
              </a:rPr>
              <a:t>Web of science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Научная Библиотека УМБ</a:t>
            </a: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22514"/>
            <a:ext cx="12188803" cy="5675086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725715" y="200478"/>
            <a:ext cx="2714172" cy="626473"/>
          </a:xfrm>
          <a:prstGeom prst="wedgeRectCallout">
            <a:avLst>
              <a:gd name="adj1" fmla="val 57161"/>
              <a:gd name="adj2" fmla="val 229525"/>
            </a:avLst>
          </a:prstGeom>
          <a:solidFill>
            <a:srgbClr val="FF0000">
              <a:alpha val="8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ru-RU" sz="16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Поиск по автору</a:t>
            </a:r>
            <a:endParaRPr lang="ru-RU" sz="1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88315" y="2745740"/>
            <a:ext cx="3632835" cy="1073150"/>
          </a:xfrm>
          <a:prstGeom prst="wedgeRectCallout">
            <a:avLst>
              <a:gd name="adj1" fmla="val -20304"/>
              <a:gd name="adj2" fmla="val -108401"/>
            </a:avLst>
          </a:prstGeom>
          <a:solidFill>
            <a:srgbClr val="FF0000">
              <a:alpha val="8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ctr">
              <a:lnSpc>
                <a:spcPct val="200000"/>
              </a:lnSpc>
            </a:pPr>
            <a:r>
              <a:rPr lang="ru-RU" sz="16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Поиск по ключевым словам</a:t>
            </a:r>
            <a:endParaRPr lang="ru-RU" sz="1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527164" y="3679825"/>
            <a:ext cx="2718435" cy="863146"/>
          </a:xfrm>
          <a:prstGeom prst="wedgeRectCallout">
            <a:avLst>
              <a:gd name="adj1" fmla="val -62636"/>
              <a:gd name="adj2" fmla="val -245131"/>
            </a:avLst>
          </a:prstGeom>
          <a:solidFill>
            <a:srgbClr val="FF0000">
              <a:alpha val="8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ru-RU" sz="16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Поиск по изданию</a:t>
            </a:r>
            <a:endParaRPr lang="ru-RU" sz="1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614403" y="200478"/>
            <a:ext cx="2728340" cy="626473"/>
          </a:xfrm>
          <a:prstGeom prst="wedgeRectCallout">
            <a:avLst>
              <a:gd name="adj1" fmla="val 2327"/>
              <a:gd name="adj2" fmla="val 233037"/>
            </a:avLst>
          </a:prstGeom>
          <a:solidFill>
            <a:srgbClr val="FF0000">
              <a:alpha val="8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ru-RU" sz="16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Поиск по журналам</a:t>
            </a:r>
            <a:endParaRPr lang="ru-RU" sz="1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4093" b="6299"/>
          <a:stretch/>
        </p:blipFill>
        <p:spPr>
          <a:xfrm>
            <a:off x="0" y="758957"/>
            <a:ext cx="12192000" cy="545690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3360625" y="2769847"/>
            <a:ext cx="1814286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8" idx="1"/>
          </p:cNvCxnSpPr>
          <p:nvPr/>
        </p:nvCxnSpPr>
        <p:spPr>
          <a:xfrm flipH="1">
            <a:off x="5174912" y="2444467"/>
            <a:ext cx="2604744" cy="211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779656" y="2119086"/>
            <a:ext cx="2570165" cy="65076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779656" y="2206171"/>
            <a:ext cx="257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Есть доступ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37713" y="3657953"/>
            <a:ext cx="2512106" cy="65076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37713" y="3721723"/>
            <a:ext cx="251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Скачать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>
            <a:stCxn id="11" idx="1"/>
          </p:cNvCxnSpPr>
          <p:nvPr/>
        </p:nvCxnSpPr>
        <p:spPr>
          <a:xfrm flipH="1" flipV="1">
            <a:off x="4818743" y="3618691"/>
            <a:ext cx="3018970" cy="3646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11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Авторизация в системе </a:t>
            </a:r>
            <a:r>
              <a:rPr lang="en-US" b="1" dirty="0" smtClean="0">
                <a:solidFill>
                  <a:srgbClr val="FFC000"/>
                </a:solidFill>
              </a:rPr>
              <a:t>scopus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Регистрироваться уже не надо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4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Чтобы войти и пользоваться электронной базой данных с книгами </a:t>
            </a:r>
            <a:r>
              <a:rPr lang="en-US" dirty="0">
                <a:solidFill>
                  <a:srgbClr val="FFC000"/>
                </a:solidFill>
              </a:rPr>
              <a:t>Scopus</a:t>
            </a:r>
            <a:r>
              <a:rPr lang="en-US" dirty="0"/>
              <a:t> </a:t>
            </a:r>
            <a:r>
              <a:rPr lang="ru-RU" dirty="0"/>
              <a:t>от </a:t>
            </a:r>
            <a:r>
              <a:rPr lang="en-US" dirty="0">
                <a:solidFill>
                  <a:srgbClr val="FFC000"/>
                </a:solidFill>
              </a:rPr>
              <a:t>Elsevier</a:t>
            </a:r>
            <a:r>
              <a:rPr lang="ru-RU" dirty="0"/>
              <a:t>, вам потребуется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04899" y="1600201"/>
            <a:ext cx="9635671" cy="533400"/>
          </a:xfrm>
        </p:spPr>
        <p:txBody>
          <a:bodyPr/>
          <a:lstStyle/>
          <a:p>
            <a:r>
              <a:rPr lang="ru-RU" dirty="0"/>
              <a:t>Перейти по ссылке: </a:t>
            </a:r>
            <a:r>
              <a:rPr lang="ru-RU" u="sng" dirty="0">
                <a:hlinkClick r:id="rId2"/>
              </a:rPr>
              <a:t>https://www.scopus.com</a:t>
            </a:r>
            <a:r>
              <a:rPr lang="ru-RU" u="sng" dirty="0" smtClean="0">
                <a:hlinkClick r:id="rId2"/>
              </a:rPr>
              <a:t>/</a:t>
            </a:r>
            <a:endParaRPr lang="ru-RU" u="sng" dirty="0" smtClean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 rotWithShape="1">
          <a:blip r:embed="rId3"/>
          <a:srcRect b="16237"/>
          <a:stretch/>
        </p:blipFill>
        <p:spPr>
          <a:xfrm>
            <a:off x="1" y="2070955"/>
            <a:ext cx="12192000" cy="476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9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Нажать на кнопку “Войти”, и в вышедшем окне в графе “имя пользователя” и “пароль” </a:t>
            </a:r>
            <a:r>
              <a:rPr lang="ru-RU" b="1" u="sng" dirty="0">
                <a:solidFill>
                  <a:srgbClr val="FFC000"/>
                </a:solidFill>
              </a:rPr>
              <a:t>введите данные с регистрации в </a:t>
            </a:r>
            <a:r>
              <a:rPr lang="en-US" b="1" u="sng" dirty="0" err="1">
                <a:solidFill>
                  <a:srgbClr val="FFC000"/>
                </a:solidFill>
              </a:rPr>
              <a:t>ScienceDirect</a:t>
            </a:r>
            <a:r>
              <a:rPr lang="ru-RU" b="1" u="sng" dirty="0">
                <a:solidFill>
                  <a:srgbClr val="FFC000"/>
                </a:solidFill>
              </a:rPr>
              <a:t>!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04899" y="1600201"/>
            <a:ext cx="9635671" cy="533400"/>
          </a:xfrm>
        </p:spPr>
        <p:txBody>
          <a:bodyPr/>
          <a:lstStyle/>
          <a:p>
            <a:r>
              <a:rPr lang="ru-RU" dirty="0"/>
              <a:t>Убедитесь, что выбрана опция </a:t>
            </a:r>
            <a:r>
              <a:rPr lang="ru-RU" b="1" u="sng" dirty="0">
                <a:solidFill>
                  <a:srgbClr val="FF0000"/>
                </a:solidFill>
              </a:rPr>
              <a:t>“Войти через свое </a:t>
            </a:r>
            <a:r>
              <a:rPr lang="ru-RU" b="1" u="sng" dirty="0" err="1">
                <a:solidFill>
                  <a:srgbClr val="FF0000"/>
                </a:solidFill>
              </a:rPr>
              <a:t>учереждение</a:t>
            </a:r>
            <a:r>
              <a:rPr lang="ru-RU" b="1" u="sng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 rotWithShape="1">
          <a:blip r:embed="rId2"/>
          <a:srcRect b="16237"/>
          <a:stretch/>
        </p:blipFill>
        <p:spPr>
          <a:xfrm>
            <a:off x="1" y="2070955"/>
            <a:ext cx="12192000" cy="47652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22857" y="2133602"/>
            <a:ext cx="856343" cy="470754"/>
          </a:xfrm>
          <a:prstGeom prst="rect">
            <a:avLst/>
          </a:prstGeom>
          <a:noFill/>
          <a:ln w="146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0686" y="3585029"/>
            <a:ext cx="2169884" cy="18868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/>
              <a:t>При успешной авторизации вы сможете пользоваться </a:t>
            </a:r>
            <a:r>
              <a:rPr lang="ru-RU" sz="3200" dirty="0" smtClean="0"/>
              <a:t>поиском</a:t>
            </a:r>
            <a:endParaRPr lang="ru-RU" sz="32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05968"/>
            <a:ext cx="12192000" cy="57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4114"/>
            <a:ext cx="12192000" cy="56025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1216" y="4974182"/>
            <a:ext cx="8685984" cy="94764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792686" y="4081555"/>
            <a:ext cx="725714" cy="1233714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2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10343"/>
            <a:ext cx="12212956" cy="574765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Далее вы сможете скачать или посмотреть в формате .</a:t>
            </a:r>
            <a:r>
              <a:rPr lang="en-US" dirty="0"/>
              <a:t>PDF </a:t>
            </a:r>
            <a:r>
              <a:rPr lang="ru-RU" dirty="0" smtClean="0"/>
              <a:t> </a:t>
            </a:r>
            <a:r>
              <a:rPr lang="ru-RU" dirty="0"/>
              <a:t>найденный </a:t>
            </a:r>
            <a:r>
              <a:rPr lang="ru-RU" dirty="0" smtClean="0"/>
              <a:t>документ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094514" y="754743"/>
            <a:ext cx="638629" cy="2336800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354286" y="3091543"/>
            <a:ext cx="1378857" cy="45416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9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Web of science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Тут тоже регистрироваться не надо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7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Чтобы пользоваться электронной базой данных </a:t>
            </a:r>
            <a:r>
              <a:rPr lang="en-US" dirty="0"/>
              <a:t>Web of Science</a:t>
            </a:r>
            <a:r>
              <a:rPr lang="ru-RU" dirty="0"/>
              <a:t>, вам потребуется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9980682" cy="672737"/>
          </a:xfrm>
        </p:spPr>
        <p:txBody>
          <a:bodyPr/>
          <a:lstStyle/>
          <a:p>
            <a:r>
              <a:rPr lang="ru-RU" dirty="0"/>
              <a:t>Перейти по ссылке: </a:t>
            </a:r>
            <a:r>
              <a:rPr lang="ru-RU" u="sng" dirty="0">
                <a:hlinkClick r:id="rId2"/>
              </a:rPr>
              <a:t>https://www.webofknowledge.com/</a:t>
            </a:r>
            <a:endParaRPr lang="ru-RU" dirty="0"/>
          </a:p>
        </p:txBody>
      </p:sp>
      <p:pic>
        <p:nvPicPr>
          <p:cNvPr id="10" name="Объект 9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936568"/>
            <a:ext cx="12192000" cy="63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Регистрация в системе </a:t>
            </a:r>
            <a:r>
              <a:rPr lang="en-US" dirty="0" smtClean="0"/>
              <a:t>Science Direct</a:t>
            </a:r>
            <a:endParaRPr lang="ru-RU" dirty="0" smtClean="0"/>
          </a:p>
          <a:p>
            <a:r>
              <a:rPr lang="ru-RU" dirty="0"/>
              <a:t>Поиск </a:t>
            </a:r>
            <a:r>
              <a:rPr lang="ru-RU" dirty="0" smtClean="0"/>
              <a:t>документов в системе </a:t>
            </a:r>
            <a:r>
              <a:rPr lang="en-US" dirty="0" smtClean="0"/>
              <a:t>Science Direct</a:t>
            </a:r>
            <a:endParaRPr lang="ru-RU" dirty="0" smtClean="0"/>
          </a:p>
          <a:p>
            <a:pPr rtl="0"/>
            <a:r>
              <a:rPr lang="ru-RU" dirty="0" smtClean="0"/>
              <a:t>Авторизация в системе </a:t>
            </a:r>
            <a:r>
              <a:rPr lang="en-US" dirty="0" smtClean="0"/>
              <a:t>Scopus</a:t>
            </a:r>
          </a:p>
          <a:p>
            <a:pPr rtl="0"/>
            <a:r>
              <a:rPr lang="ru-RU" dirty="0" smtClean="0"/>
              <a:t>Поиск документов в системе </a:t>
            </a:r>
            <a:r>
              <a:rPr lang="en-US" dirty="0" smtClean="0"/>
              <a:t>Scopus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-20826" y="261257"/>
            <a:ext cx="12212826" cy="6400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0146" y="2784792"/>
            <a:ext cx="3795260" cy="480922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9889" y="4045992"/>
            <a:ext cx="5605962" cy="617447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775767" y="1175658"/>
            <a:ext cx="2593068" cy="1933302"/>
          </a:xfrm>
          <a:prstGeom prst="wedgeRectCallout">
            <a:avLst>
              <a:gd name="adj1" fmla="val -102244"/>
              <a:gd name="adj2" fmla="val 44220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ctr">
              <a:lnSpc>
                <a:spcPct val="200000"/>
              </a:lnSpc>
              <a:spcAft>
                <a:spcPts val="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Можно выбрать определенную базу данных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7286035" y="4663439"/>
            <a:ext cx="2082800" cy="1511572"/>
          </a:xfrm>
          <a:prstGeom prst="wedgeRectCallout">
            <a:avLst>
              <a:gd name="adj1" fmla="val -113043"/>
              <a:gd name="adj2" fmla="val -54260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/>
            <a:r>
              <a:rPr lang="ru-RU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ru-RU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поиска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1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8364" y="4695887"/>
            <a:ext cx="1828800" cy="372502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-9448" y="0"/>
            <a:ext cx="12201448" cy="59174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8364" y="3545068"/>
            <a:ext cx="1828800" cy="321538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545068"/>
            <a:ext cx="2495006" cy="595857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548184" y="5491043"/>
            <a:ext cx="4636044" cy="1303881"/>
          </a:xfrm>
          <a:prstGeom prst="wedgeRectCallout">
            <a:avLst>
              <a:gd name="adj1" fmla="val -80783"/>
              <a:gd name="adj2" fmla="val -168768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>
              <a:lnSpc>
                <a:spcPct val="200000"/>
              </a:lnSpc>
              <a:spcAft>
                <a:spcPts val="0"/>
              </a:spcAft>
            </a:pP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Рекомендуется использовать этот фильтр чтобы не попасть на страницы с платным контентом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Science direct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4651665" cy="509750"/>
          </a:xfrm>
        </p:spPr>
        <p:txBody>
          <a:bodyPr/>
          <a:lstStyle/>
          <a:p>
            <a:r>
              <a:rPr lang="ru-RU" dirty="0" smtClean="0"/>
              <a:t>Регистрация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87" y="2680855"/>
            <a:ext cx="4924513" cy="28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Важно: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Системой </a:t>
            </a:r>
            <a:r>
              <a:rPr lang="ru-RU" sz="3600" b="1" dirty="0"/>
              <a:t>полноценно можно пользоваться только с территории университета, т.е. используя </a:t>
            </a:r>
            <a:r>
              <a:rPr lang="en-US" sz="3600" b="1" dirty="0"/>
              <a:t>IP</a:t>
            </a:r>
            <a:r>
              <a:rPr lang="ru-RU" sz="3600" b="1" dirty="0"/>
              <a:t> адреса сетей </a:t>
            </a:r>
            <a:r>
              <a:rPr lang="en-US" sz="3600" b="1" u="sng" dirty="0">
                <a:solidFill>
                  <a:srgbClr val="00B050"/>
                </a:solidFill>
              </a:rPr>
              <a:t>UIB</a:t>
            </a:r>
            <a:r>
              <a:rPr lang="ru-RU" sz="3600" b="1" u="sng" dirty="0">
                <a:solidFill>
                  <a:srgbClr val="00B050"/>
                </a:solidFill>
              </a:rPr>
              <a:t>-</a:t>
            </a:r>
            <a:r>
              <a:rPr lang="en-US" sz="3600" b="1" u="sng" dirty="0">
                <a:solidFill>
                  <a:srgbClr val="00B050"/>
                </a:solidFill>
              </a:rPr>
              <a:t>STUD</a:t>
            </a:r>
            <a:r>
              <a:rPr lang="ru-RU" sz="3600" b="1" u="sng" dirty="0">
                <a:solidFill>
                  <a:srgbClr val="00B050"/>
                </a:solidFill>
              </a:rPr>
              <a:t>, </a:t>
            </a:r>
            <a:r>
              <a:rPr lang="en-US" sz="3600" b="1" u="sng" dirty="0">
                <a:solidFill>
                  <a:srgbClr val="00B050"/>
                </a:solidFill>
              </a:rPr>
              <a:t>UIB</a:t>
            </a:r>
            <a:r>
              <a:rPr lang="ru-RU" sz="3600" b="1" u="sng" dirty="0">
                <a:solidFill>
                  <a:srgbClr val="00B050"/>
                </a:solidFill>
              </a:rPr>
              <a:t>-</a:t>
            </a:r>
            <a:r>
              <a:rPr lang="en-US" sz="3600" b="1" u="sng" dirty="0">
                <a:solidFill>
                  <a:srgbClr val="00B050"/>
                </a:solidFill>
              </a:rPr>
              <a:t>TEACH</a:t>
            </a:r>
            <a:r>
              <a:rPr lang="ru-RU" sz="3600" b="1" u="sng" dirty="0">
                <a:solidFill>
                  <a:srgbClr val="00B050"/>
                </a:solidFill>
              </a:rPr>
              <a:t> и </a:t>
            </a:r>
            <a:r>
              <a:rPr lang="en-US" sz="3600" b="1" u="sng" dirty="0">
                <a:solidFill>
                  <a:srgbClr val="00B050"/>
                </a:solidFill>
              </a:rPr>
              <a:t>UIB</a:t>
            </a:r>
            <a:r>
              <a:rPr lang="ru-RU" sz="3600" b="1" u="sng" dirty="0">
                <a:solidFill>
                  <a:srgbClr val="00B050"/>
                </a:solidFill>
              </a:rPr>
              <a:t>.</a:t>
            </a:r>
            <a:endParaRPr lang="ru-RU" sz="36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97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Чтобы зарегистрироваться и пользоваться электронной базой данных с книгами </a:t>
            </a:r>
            <a:r>
              <a:rPr lang="en-US" dirty="0"/>
              <a:t>Science </a:t>
            </a:r>
            <a:r>
              <a:rPr lang="en-US" dirty="0" smtClean="0"/>
              <a:t>Direct</a:t>
            </a:r>
            <a:r>
              <a:rPr lang="ru-RU" dirty="0" smtClean="0"/>
              <a:t> от </a:t>
            </a:r>
            <a:r>
              <a:rPr lang="en-US" b="1" dirty="0">
                <a:solidFill>
                  <a:srgbClr val="FFC000"/>
                </a:solidFill>
              </a:rPr>
              <a:t>Elsevier</a:t>
            </a:r>
            <a:r>
              <a:rPr lang="ru-RU" dirty="0"/>
              <a:t>, вам потребуется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9809843" cy="591457"/>
          </a:xfrm>
        </p:spPr>
        <p:txBody>
          <a:bodyPr/>
          <a:lstStyle/>
          <a:p>
            <a:r>
              <a:rPr lang="ru-RU" dirty="0"/>
              <a:t>Перейти по ссылке: </a:t>
            </a:r>
            <a:r>
              <a:rPr lang="ru-RU" u="sng" dirty="0">
                <a:hlinkClick r:id="rId2"/>
              </a:rPr>
              <a:t>https://www.sciencedirect.com/</a:t>
            </a: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 rotWithShape="1">
          <a:blip r:embed="rId3"/>
          <a:srcRect b="25776"/>
          <a:stretch/>
        </p:blipFill>
        <p:spPr bwMode="auto">
          <a:xfrm>
            <a:off x="0" y="2397058"/>
            <a:ext cx="12192000" cy="4460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09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b="25776"/>
          <a:stretch/>
        </p:blipFill>
        <p:spPr bwMode="auto">
          <a:xfrm>
            <a:off x="-27287" y="914400"/>
            <a:ext cx="12219287" cy="4613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4114" y="1558636"/>
            <a:ext cx="920649" cy="561109"/>
          </a:xfrm>
          <a:prstGeom prst="rect">
            <a:avLst/>
          </a:prstGeom>
          <a:noFill/>
          <a:ln w="193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81200" y="633845"/>
            <a:ext cx="3287486" cy="924791"/>
          </a:xfrm>
          <a:prstGeom prst="rect">
            <a:avLst/>
          </a:prstGeom>
          <a:noFill/>
          <a:ln w="193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9196" cy="6270171"/>
          </a:xfrm>
          <a:prstGeom prst="rect">
            <a:avLst/>
          </a:prstGeom>
        </p:spPr>
      </p:pic>
      <p:sp>
        <p:nvSpPr>
          <p:cNvPr id="2" name="Прямоугольная выноска 1"/>
          <p:cNvSpPr/>
          <p:nvPr/>
        </p:nvSpPr>
        <p:spPr>
          <a:xfrm>
            <a:off x="3852318" y="1148623"/>
            <a:ext cx="1677625" cy="825319"/>
          </a:xfrm>
          <a:prstGeom prst="wedgeRectCallout">
            <a:avLst>
              <a:gd name="adj1" fmla="val -22446"/>
              <a:gd name="adj2" fmla="val 94079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>
              <a:lnSpc>
                <a:spcPct val="200000"/>
              </a:lnSpc>
              <a:spcAft>
                <a:spcPts val="0"/>
              </a:spcAft>
            </a:pPr>
            <a:r>
              <a:rPr lang="ru-RU" sz="28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Имя</a:t>
            </a:r>
            <a:endParaRPr lang="ru-RU" sz="28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5829890" y="1148623"/>
            <a:ext cx="2221222" cy="825319"/>
          </a:xfrm>
          <a:prstGeom prst="wedgeRectCallout">
            <a:avLst>
              <a:gd name="adj1" fmla="val -24491"/>
              <a:gd name="adj2" fmla="val 87061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ctr">
              <a:lnSpc>
                <a:spcPct val="200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Фамилия</a:t>
            </a:r>
            <a:endParaRPr lang="ru-RU" sz="1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612423" y="2435134"/>
            <a:ext cx="2722351" cy="772010"/>
          </a:xfrm>
          <a:prstGeom prst="wedgeRectCallout">
            <a:avLst>
              <a:gd name="adj1" fmla="val -163464"/>
              <a:gd name="adj2" fmla="val 58735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Почта</a:t>
            </a:r>
            <a:endParaRPr lang="ru-RU" sz="1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7830138" y="3562136"/>
            <a:ext cx="2722351" cy="772010"/>
          </a:xfrm>
          <a:prstGeom prst="wedgeRectCallout">
            <a:avLst>
              <a:gd name="adj1" fmla="val -151944"/>
              <a:gd name="adj2" fmla="val 33429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ru-RU" sz="20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Пароль</a:t>
            </a:r>
            <a:endParaRPr lang="ru-RU" sz="1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8380775" y="4528457"/>
            <a:ext cx="3441541" cy="740228"/>
          </a:xfrm>
          <a:prstGeom prst="wedgeRectCallout">
            <a:avLst>
              <a:gd name="adj1" fmla="val -68241"/>
              <a:gd name="adj2" fmla="val 89852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ru-RU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Зарегистрироваться</a:t>
            </a:r>
            <a:endParaRPr lang="ru-RU" sz="1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-12502" y="1226457"/>
            <a:ext cx="12204502" cy="563154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В случае успешной регистрации, вы увидите следующее: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25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документов в </a:t>
            </a:r>
            <a:r>
              <a:rPr lang="en-US" dirty="0" smtClean="0">
                <a:solidFill>
                  <a:srgbClr val="FFC000"/>
                </a:solidFill>
              </a:rPr>
              <a:t>science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direct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Пошаговая инструкция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32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purl.org/dc/terms/"/>
    <ds:schemaRef ds:uri="http://purl.org/dc/dcmitype/"/>
    <ds:schemaRef ds:uri="4873beb7-5857-4685-be1f-d57550cc96cc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260</Words>
  <Application>Microsoft Office PowerPoint</Application>
  <PresentationFormat>Широкоэкранный</PresentationFormat>
  <Paragraphs>42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SimSun</vt:lpstr>
      <vt:lpstr>Arial</vt:lpstr>
      <vt:lpstr>Euphemia</vt:lpstr>
      <vt:lpstr>Plantagenet Cherokee</vt:lpstr>
      <vt:lpstr>Times New Roman</vt:lpstr>
      <vt:lpstr>Wingdings</vt:lpstr>
      <vt:lpstr>Научная литература 16 х 9</vt:lpstr>
      <vt:lpstr>Регистрация в системах Science direct &amp; Scopus &amp; Web of science</vt:lpstr>
      <vt:lpstr>Содержание презентации</vt:lpstr>
      <vt:lpstr>Science direct</vt:lpstr>
      <vt:lpstr>Важно:</vt:lpstr>
      <vt:lpstr>Чтобы зарегистрироваться и пользоваться электронной базой данных с книгами Science Direct от Elsevier, вам потребуется:</vt:lpstr>
      <vt:lpstr>Презентация PowerPoint</vt:lpstr>
      <vt:lpstr>Презентация PowerPoint</vt:lpstr>
      <vt:lpstr>В случае успешной регистрации, вы увидите следующее: </vt:lpstr>
      <vt:lpstr>Поиск документов в science direct</vt:lpstr>
      <vt:lpstr>Презентация PowerPoint</vt:lpstr>
      <vt:lpstr>Презентация PowerPoint</vt:lpstr>
      <vt:lpstr>Авторизация в системе scopus</vt:lpstr>
      <vt:lpstr>Чтобы войти и пользоваться электронной базой данных с книгами Scopus от Elsevier, вам потребуется:</vt:lpstr>
      <vt:lpstr>Нажать на кнопку “Войти”, и в вышедшем окне в графе “имя пользователя” и “пароль” введите данные с регистрации в ScienceDirect! </vt:lpstr>
      <vt:lpstr>При успешной авторизации вы сможете пользоваться поиском</vt:lpstr>
      <vt:lpstr>Презентация PowerPoint</vt:lpstr>
      <vt:lpstr>Далее вы сможете скачать или посмотреть в формате .PDF  найденный документ</vt:lpstr>
      <vt:lpstr>Web of science</vt:lpstr>
      <vt:lpstr>Чтобы пользоваться электронной базой данных Web of Science, вам потребуется: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2018-10-17T15:12:29Z</dcterms:created>
  <dcterms:modified xsi:type="dcterms:W3CDTF">2018-11-08T09:33:48Z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